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6" r:id="rId4"/>
    <p:sldId id="272" r:id="rId5"/>
    <p:sldId id="275" r:id="rId6"/>
    <p:sldId id="277" r:id="rId7"/>
    <p:sldId id="285" r:id="rId8"/>
    <p:sldId id="286" r:id="rId9"/>
    <p:sldId id="287" r:id="rId10"/>
    <p:sldId id="288" r:id="rId11"/>
    <p:sldId id="289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78" r:id="rId21"/>
    <p:sldId id="270" r:id="rId22"/>
    <p:sldId id="279" r:id="rId23"/>
    <p:sldId id="280" r:id="rId24"/>
    <p:sldId id="281" r:id="rId25"/>
    <p:sldId id="282" r:id="rId26"/>
    <p:sldId id="283" r:id="rId27"/>
    <p:sldId id="284" r:id="rId28"/>
    <p:sldId id="269" r:id="rId29"/>
    <p:sldId id="268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410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vsc-vrn.ru/service/img/platinum.png" TargetMode="External"/><Relationship Id="rId2" Type="http://schemas.openxmlformats.org/officeDocument/2006/relationships/hyperlink" Target="http://www.tagmetrics.de/fileadmin/04_images/01_core/01_background/background.pn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571472" y="500042"/>
            <a:ext cx="8143932" cy="25003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i="1" dirty="0" smtClean="0">
                <a:ln w="11430"/>
                <a:gradFill>
                  <a:gsLst>
                    <a:gs pos="36000">
                      <a:schemeClr val="accent6">
                        <a:lumMod val="50000"/>
                      </a:schemeClr>
                    </a:gs>
                    <a:gs pos="50000">
                      <a:srgbClr val="FFC000"/>
                    </a:gs>
                    <a:gs pos="65000">
                      <a:schemeClr val="accent6">
                        <a:lumMod val="5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+mj-ea"/>
                <a:cs typeface="+mj-cs"/>
              </a:rPr>
              <a:t>МБОУ </a:t>
            </a:r>
            <a:r>
              <a:rPr lang="ru-RU" sz="3600" i="1" dirty="0" err="1" smtClean="0">
                <a:ln w="11430"/>
                <a:gradFill>
                  <a:gsLst>
                    <a:gs pos="36000">
                      <a:schemeClr val="accent6">
                        <a:lumMod val="50000"/>
                      </a:schemeClr>
                    </a:gs>
                    <a:gs pos="50000">
                      <a:srgbClr val="FFC000"/>
                    </a:gs>
                    <a:gs pos="65000">
                      <a:schemeClr val="accent6">
                        <a:lumMod val="5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+mj-ea"/>
                <a:cs typeface="+mj-cs"/>
              </a:rPr>
              <a:t>Подлесношенталинская</a:t>
            </a:r>
            <a:r>
              <a:rPr lang="ru-RU" sz="3600" i="1" dirty="0" smtClean="0">
                <a:ln w="11430"/>
                <a:gradFill>
                  <a:gsLst>
                    <a:gs pos="36000">
                      <a:schemeClr val="accent6">
                        <a:lumMod val="50000"/>
                      </a:schemeClr>
                    </a:gs>
                    <a:gs pos="50000">
                      <a:srgbClr val="FFC000"/>
                    </a:gs>
                    <a:gs pos="65000">
                      <a:schemeClr val="accent6">
                        <a:lumMod val="5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+mj-ea"/>
                <a:cs typeface="+mj-cs"/>
              </a:rPr>
              <a:t> ООШ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i="1" dirty="0" smtClean="0">
                <a:ln w="11430"/>
                <a:gradFill>
                  <a:gsLst>
                    <a:gs pos="36000">
                      <a:schemeClr val="accent6">
                        <a:lumMod val="50000"/>
                      </a:schemeClr>
                    </a:gs>
                    <a:gs pos="50000">
                      <a:srgbClr val="FFC000"/>
                    </a:gs>
                    <a:gs pos="65000">
                      <a:schemeClr val="accent6">
                        <a:lumMod val="5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+mj-ea"/>
                <a:cs typeface="+mj-cs"/>
              </a:rPr>
              <a:t>Алексеевского м</a:t>
            </a:r>
            <a:r>
              <a:rPr kumimoji="0" lang="ru-RU" sz="3600" i="1" u="none" strike="noStrike" kern="1200" normalizeH="0" baseline="0" noProof="0" dirty="0" err="1" smtClean="0">
                <a:ln w="11430"/>
                <a:gradFill>
                  <a:gsLst>
                    <a:gs pos="36000">
                      <a:schemeClr val="accent6">
                        <a:lumMod val="50000"/>
                      </a:schemeClr>
                    </a:gs>
                    <a:gs pos="50000">
                      <a:srgbClr val="FFC000"/>
                    </a:gs>
                    <a:gs pos="65000">
                      <a:schemeClr val="accent6">
                        <a:lumMod val="5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ea typeface="+mj-ea"/>
                <a:cs typeface="+mj-cs"/>
              </a:rPr>
              <a:t>униципального</a:t>
            </a:r>
            <a:r>
              <a:rPr kumimoji="0" lang="ru-RU" sz="3600" i="1" u="none" strike="noStrike" kern="1200" normalizeH="0" baseline="0" noProof="0" dirty="0" smtClean="0">
                <a:ln w="11430"/>
                <a:gradFill>
                  <a:gsLst>
                    <a:gs pos="36000">
                      <a:schemeClr val="accent6">
                        <a:lumMod val="50000"/>
                      </a:schemeClr>
                    </a:gs>
                    <a:gs pos="50000">
                      <a:srgbClr val="FFC000"/>
                    </a:gs>
                    <a:gs pos="65000">
                      <a:schemeClr val="accent6">
                        <a:lumMod val="5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ea typeface="+mj-ea"/>
                <a:cs typeface="+mj-cs"/>
              </a:rPr>
              <a:t> района РТ</a:t>
            </a: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714620"/>
            <a:ext cx="4032448" cy="3429024"/>
          </a:xfrm>
          <a:prstGeom prst="roundRect">
            <a:avLst>
              <a:gd name="adj" fmla="val 1782"/>
            </a:avLst>
          </a:prstGeom>
          <a:noFill/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МАСТЕР-КЛАСС на тему 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«Методы и приемы развития функциональной грамотности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уроках математики и информатики»</a:t>
            </a:r>
          </a:p>
          <a:p>
            <a:pPr>
              <a:spcBef>
                <a:spcPts val="0"/>
              </a:spcBef>
              <a:buNone/>
            </a:pPr>
            <a:endParaRPr lang="ru-RU" sz="20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endParaRPr lang="ru-RU" sz="20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математики, физики и информатики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Миндубаева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А.М.</a:t>
            </a:r>
          </a:p>
        </p:txBody>
      </p:sp>
    </p:spTree>
    <p:extLst>
      <p:ext uri="{BB962C8B-B14F-4D97-AF65-F5344CB8AC3E}">
        <p14:creationId xmlns:p14="http://schemas.microsoft.com/office/powerpoint/2010/main" xmlns="" val="171927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картина\ошиб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357166"/>
            <a:ext cx="7429551" cy="57864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картина\да нет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571480"/>
            <a:ext cx="7500958" cy="56257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:\картина\корзина идей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642918"/>
            <a:ext cx="7500990" cy="5072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:\картина\кластер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718906"/>
            <a:ext cx="7313664" cy="54950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:\картина\опор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28604"/>
            <a:ext cx="7858180" cy="60007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:\картина\граф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428736"/>
            <a:ext cx="7739090" cy="485776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857224" y="642918"/>
            <a:ext cx="7358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   ПРИЕМ </a:t>
            </a:r>
            <a:r>
              <a:rPr lang="ru-RU" sz="3600" dirty="0" err="1" smtClean="0"/>
              <a:t>Денотатный</a:t>
            </a:r>
            <a:r>
              <a:rPr lang="ru-RU" sz="3600" dirty="0" smtClean="0"/>
              <a:t> граф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E:\картина\пятно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500042"/>
            <a:ext cx="8413174" cy="58134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E:\картина\пол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E:\картина\венн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571481"/>
            <a:ext cx="7643866" cy="5194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E:\картина\рома блу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57166"/>
            <a:ext cx="7358090" cy="56435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332656"/>
            <a:ext cx="8352928" cy="7200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Цель и задачи </a:t>
            </a:r>
            <a:endParaRPr lang="ru-RU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1268760"/>
            <a:ext cx="8352928" cy="5184576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/>
              <a:t>Цель:</a:t>
            </a:r>
            <a:r>
              <a:rPr lang="ru-RU" dirty="0" smtClean="0"/>
              <a:t> обмен опытом педагогической деятельности по организации и внедрении приемов развития функциональной грамотности на уроках математики и информатики.</a:t>
            </a:r>
          </a:p>
          <a:p>
            <a:pPr>
              <a:buNone/>
            </a:pPr>
            <a:r>
              <a:rPr lang="ru-RU" b="1" dirty="0" smtClean="0"/>
              <a:t>Задачи:</a:t>
            </a:r>
            <a:endParaRPr lang="ru-RU" dirty="0" smtClean="0"/>
          </a:p>
          <a:p>
            <a:r>
              <a:rPr lang="ru-RU" dirty="0" smtClean="0"/>
              <a:t>    продемонстрировать коллегам эффективные методы и приемы работы по развитию  ФГ на уроках математики и информатики;</a:t>
            </a:r>
          </a:p>
          <a:p>
            <a:r>
              <a:rPr lang="ru-RU" dirty="0" smtClean="0"/>
              <a:t>   прокомментировать эффективность применения данных приемов;</a:t>
            </a:r>
          </a:p>
          <a:p>
            <a:pPr>
              <a:buNone/>
            </a:pPr>
            <a:r>
              <a:rPr lang="ru-RU" dirty="0" smtClean="0"/>
              <a:t>      отработать приемы работы  на </a:t>
            </a:r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dirty="0" err="1" smtClean="0"/>
              <a:t>деятельностной</a:t>
            </a:r>
            <a:r>
              <a:rPr lang="ru-RU" dirty="0" smtClean="0"/>
              <a:t> основе.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9647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Практическая демонстрация приемов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AutoNum type="arabicParenR"/>
            </a:pPr>
            <a:r>
              <a:rPr lang="ru-RU" b="1" dirty="0" smtClean="0"/>
              <a:t>Проблемная ситуация.</a:t>
            </a:r>
          </a:p>
          <a:p>
            <a:pPr marL="514350" indent="-514350">
              <a:buNone/>
            </a:pPr>
            <a:r>
              <a:rPr lang="ru-RU" b="1" dirty="0" smtClean="0"/>
              <a:t>Математика 5 класс</a:t>
            </a:r>
            <a:r>
              <a:rPr lang="ru-RU" dirty="0" smtClean="0"/>
              <a:t> </a:t>
            </a:r>
          </a:p>
          <a:p>
            <a:pPr marL="514350" indent="-514350">
              <a:buNone/>
            </a:pPr>
            <a:r>
              <a:rPr lang="ru-RU" i="1" dirty="0" smtClean="0"/>
              <a:t>       тема «Периметр прямоугольника»  </a:t>
            </a:r>
          </a:p>
          <a:p>
            <a:pPr marL="514350" indent="-514350">
              <a:buNone/>
            </a:pPr>
            <a:r>
              <a:rPr lang="ru-RU" dirty="0" smtClean="0"/>
              <a:t> </a:t>
            </a:r>
            <a:r>
              <a:rPr lang="ru-RU" b="1" dirty="0" smtClean="0"/>
              <a:t>задача</a:t>
            </a:r>
            <a:r>
              <a:rPr lang="ru-RU" dirty="0" smtClean="0"/>
              <a:t>: Папа Димы решил поставить новый забор на дачном участке. Он попросил Диму сосчитать, сколько потребуется штакетника, если на 1 погонный метр требуется 10 штук? Сколько денег потратит семья, если каждый десяток стоит 500 рублей?</a:t>
            </a:r>
          </a:p>
          <a:p>
            <a:pPr marL="514350" indent="-514350">
              <a:buNone/>
            </a:pPr>
            <a:r>
              <a:rPr lang="ru-RU" b="1" dirty="0" smtClean="0"/>
              <a:t>Проблемная ситуация</a:t>
            </a:r>
            <a:r>
              <a:rPr lang="ru-RU" dirty="0" smtClean="0"/>
              <a:t>: нужно найти длину забора (периметр прямоугольника).</a:t>
            </a:r>
          </a:p>
          <a:p>
            <a:pPr marL="514350" indent="-514350"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332656"/>
            <a:ext cx="8352928" cy="7200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Математика 5 класс</a:t>
            </a:r>
            <a:endParaRPr lang="ru-RU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1268760"/>
            <a:ext cx="8352928" cy="5184576"/>
          </a:xfrm>
        </p:spPr>
        <p:txBody>
          <a:bodyPr/>
          <a:lstStyle/>
          <a:p>
            <a:pPr marL="0" indent="0">
              <a:buNone/>
            </a:pPr>
            <a:r>
              <a:rPr lang="ru-RU" i="1" dirty="0" smtClean="0"/>
              <a:t>             тема: «Проценты»   </a:t>
            </a:r>
          </a:p>
          <a:p>
            <a:pPr marL="0" indent="0">
              <a:buNone/>
            </a:pPr>
            <a:r>
              <a:rPr lang="ru-RU" b="1" dirty="0" smtClean="0"/>
              <a:t> задача</a:t>
            </a:r>
            <a:r>
              <a:rPr lang="ru-RU" dirty="0" smtClean="0"/>
              <a:t>: « Мама Марины получила премию на работе в размере 100тыс. рублей. Но она получит не всю сумму, так как из этой суммы вычитают подоходный налог 13%. Какую сумму получит мама Марины?»</a:t>
            </a:r>
          </a:p>
          <a:p>
            <a:pPr marL="0" indent="0">
              <a:buNone/>
            </a:pPr>
            <a:r>
              <a:rPr lang="ru-RU" b="1" dirty="0" smtClean="0"/>
              <a:t>Проблемная ситуация</a:t>
            </a:r>
            <a:r>
              <a:rPr lang="ru-RU" dirty="0" smtClean="0"/>
              <a:t>: </a:t>
            </a:r>
          </a:p>
          <a:p>
            <a:pPr marL="0" indent="0">
              <a:buNone/>
            </a:pPr>
            <a:r>
              <a:rPr lang="ru-RU" dirty="0" smtClean="0"/>
              <a:t>       нужно уметь находить проценты.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8641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Информатика 7 класс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i="1" dirty="0" smtClean="0"/>
              <a:t>тема «Единицы измерения длины двоичных текстов: бит, байт, Килобайт и т.д.»</a:t>
            </a:r>
            <a:r>
              <a:rPr lang="ru-RU" dirty="0" smtClean="0"/>
              <a:t>  </a:t>
            </a:r>
          </a:p>
          <a:p>
            <a:pPr>
              <a:buNone/>
            </a:pPr>
            <a:r>
              <a:rPr lang="ru-RU" b="1" dirty="0" smtClean="0"/>
              <a:t> задача</a:t>
            </a:r>
            <a:r>
              <a:rPr lang="ru-RU" dirty="0" smtClean="0"/>
              <a:t>: Фотоальбом полностью занимает DVD объёмом 4,7 Гбайт. Сколько времени уйдёт на просмотр всех фотографий, если на просмотр одной фотографии уходит 5 секунд и каждая фотография занимает 500 Кбайт?» </a:t>
            </a:r>
          </a:p>
          <a:p>
            <a:pPr>
              <a:buNone/>
            </a:pPr>
            <a:r>
              <a:rPr lang="ru-RU" dirty="0" smtClean="0"/>
              <a:t> </a:t>
            </a:r>
            <a:r>
              <a:rPr lang="ru-RU" sz="2600" b="1" dirty="0" smtClean="0"/>
              <a:t> Проблемная ситуация</a:t>
            </a:r>
            <a:r>
              <a:rPr lang="ru-RU" sz="2600" dirty="0" smtClean="0"/>
              <a:t>: нужно знать единицы</a:t>
            </a:r>
          </a:p>
          <a:p>
            <a:pPr>
              <a:buNone/>
            </a:pPr>
            <a:r>
              <a:rPr lang="ru-RU" sz="2600" dirty="0" smtClean="0"/>
              <a:t>                                           измерения информации.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Информатика 8 класс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b="1" i="1" dirty="0" smtClean="0"/>
              <a:t>тема</a:t>
            </a:r>
            <a:r>
              <a:rPr lang="ru-RU" i="1" dirty="0" smtClean="0"/>
              <a:t> «Основные алгоритмические конструкции» задача из учебника </a:t>
            </a:r>
          </a:p>
          <a:p>
            <a:pPr>
              <a:buNone/>
            </a:pPr>
            <a:r>
              <a:rPr lang="ru-RU" dirty="0" smtClean="0"/>
              <a:t>        Спортсмен приступает к тренировкам по следующему графику: в первый день он должен пробежать 10 км и каждый следующий день увеличивать дистанцию на 10% от нормы предыдущего дня. Как только дневная норма достигнет или превысит 25 км, необходимо прекратить её увеличение и далее пробегать ежедневно по 25 км. Начиная с какого дня спортсмен будет пробегать 25 км?»</a:t>
            </a:r>
          </a:p>
          <a:p>
            <a:pPr>
              <a:buNone/>
            </a:pPr>
            <a:r>
              <a:rPr lang="ru-RU" b="1" dirty="0" smtClean="0"/>
              <a:t>Проблемная ситуация</a:t>
            </a:r>
            <a:r>
              <a:rPr lang="ru-RU" dirty="0" smtClean="0"/>
              <a:t>: </a:t>
            </a:r>
          </a:p>
          <a:p>
            <a:pPr>
              <a:buNone/>
            </a:pPr>
            <a:r>
              <a:rPr lang="ru-RU" dirty="0" smtClean="0"/>
              <a:t>                нужно знать конструкцию «Цикл-До».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 Работа с условием задачи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Этот прием полезно проводить при подготовке к ГИА, т. к. очень много ошибок из-за неверного прочтения текста задания.</a:t>
            </a:r>
          </a:p>
          <a:p>
            <a:pPr>
              <a:buNone/>
            </a:pPr>
            <a:r>
              <a:rPr lang="ru-RU" dirty="0" smtClean="0"/>
              <a:t>Например, задания 1-3 из ОГЭ по математике</a:t>
            </a:r>
          </a:p>
          <a:p>
            <a:pPr>
              <a:buNone/>
            </a:pPr>
            <a:r>
              <a:rPr lang="ru-RU" dirty="0" smtClean="0"/>
              <a:t> и также задания 3 из ОГЭ по информатике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Найди ошибку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i="1" dirty="0" smtClean="0"/>
              <a:t>задача</a:t>
            </a:r>
          </a:p>
          <a:p>
            <a:pPr>
              <a:buNone/>
            </a:pPr>
            <a:r>
              <a:rPr lang="ru-RU" dirty="0" smtClean="0"/>
              <a:t>1 </a:t>
            </a:r>
            <a:r>
              <a:rPr lang="ru-RU" dirty="0" err="1" smtClean="0"/>
              <a:t>руб</a:t>
            </a:r>
            <a:r>
              <a:rPr lang="ru-RU" dirty="0" smtClean="0"/>
              <a:t> =100 коп = 10 коп *10 коп = 0.1 руб.*0.1 </a:t>
            </a:r>
            <a:r>
              <a:rPr lang="ru-RU" dirty="0" err="1" smtClean="0"/>
              <a:t>руб</a:t>
            </a:r>
            <a:r>
              <a:rPr lang="ru-RU" dirty="0" smtClean="0"/>
              <a:t> = 0.01 </a:t>
            </a:r>
            <a:r>
              <a:rPr lang="ru-RU" dirty="0" err="1" smtClean="0"/>
              <a:t>руб</a:t>
            </a:r>
            <a:r>
              <a:rPr lang="ru-RU" dirty="0" smtClean="0"/>
              <a:t> = 1 коп.</a:t>
            </a:r>
          </a:p>
          <a:p>
            <a:pPr>
              <a:buNone/>
            </a:pPr>
            <a:r>
              <a:rPr lang="ru-RU" dirty="0" smtClean="0"/>
              <a:t>Т.е. 1 </a:t>
            </a:r>
            <a:r>
              <a:rPr lang="ru-RU" dirty="0" err="1" smtClean="0"/>
              <a:t>руб</a:t>
            </a:r>
            <a:r>
              <a:rPr lang="ru-RU" dirty="0" smtClean="0"/>
              <a:t> = 1 коп. Где ошибка или ошибки?</a:t>
            </a:r>
          </a:p>
          <a:p>
            <a:pPr>
              <a:buNone/>
            </a:pPr>
            <a:r>
              <a:rPr lang="ru-RU" b="1" i="1" dirty="0" smtClean="0"/>
              <a:t>Решение</a:t>
            </a:r>
            <a:r>
              <a:rPr lang="ru-RU" i="1" dirty="0" smtClean="0"/>
              <a:t>:</a:t>
            </a:r>
          </a:p>
          <a:p>
            <a:pPr>
              <a:buNone/>
            </a:pPr>
            <a:r>
              <a:rPr lang="ru-RU" dirty="0" smtClean="0"/>
              <a:t>1рубль = 10коп. </a:t>
            </a:r>
            <a:r>
              <a:rPr lang="ru-RU" dirty="0" err="1" smtClean="0"/>
              <a:t>х</a:t>
            </a:r>
            <a:r>
              <a:rPr lang="ru-RU" dirty="0" smtClean="0"/>
              <a:t> 10коп -</a:t>
            </a:r>
            <a:r>
              <a:rPr lang="ru-RU" b="1" i="1" dirty="0" smtClean="0"/>
              <a:t> </a:t>
            </a:r>
            <a:r>
              <a:rPr lang="ru-RU" b="1" i="1" u="sng" dirty="0" smtClean="0"/>
              <a:t>это неверно</a:t>
            </a:r>
            <a:r>
              <a:rPr lang="ru-RU" b="1" i="1" dirty="0" smtClean="0"/>
              <a:t>.</a:t>
            </a:r>
          </a:p>
          <a:p>
            <a:pPr>
              <a:buNone/>
            </a:pPr>
            <a:r>
              <a:rPr lang="ru-RU" dirty="0" smtClean="0"/>
              <a:t>1руб = 10 </a:t>
            </a:r>
            <a:r>
              <a:rPr lang="ru-RU" dirty="0" err="1" smtClean="0"/>
              <a:t>х</a:t>
            </a:r>
            <a:r>
              <a:rPr lang="ru-RU" dirty="0" smtClean="0"/>
              <a:t> 10коп. = 10 </a:t>
            </a:r>
            <a:r>
              <a:rPr lang="ru-RU" dirty="0" err="1" smtClean="0"/>
              <a:t>х</a:t>
            </a:r>
            <a:r>
              <a:rPr lang="ru-RU" dirty="0" smtClean="0"/>
              <a:t> 0,1руб. = 1руб</a:t>
            </a:r>
          </a:p>
          <a:p>
            <a:pPr>
              <a:buNone/>
            </a:pPr>
            <a:r>
              <a:rPr lang="ru-RU" dirty="0" smtClean="0"/>
              <a:t> </a:t>
            </a:r>
            <a:r>
              <a:rPr lang="ru-RU" dirty="0" err="1" smtClean="0"/>
              <a:t>коп.×коп.≠коп</a:t>
            </a:r>
            <a:r>
              <a:rPr lang="ru-RU" dirty="0" smtClean="0"/>
              <a:t>.  и </a:t>
            </a:r>
            <a:r>
              <a:rPr lang="ru-RU" dirty="0" err="1" smtClean="0"/>
              <a:t>м×м≠м</a:t>
            </a:r>
            <a:r>
              <a:rPr lang="ru-RU" dirty="0" smtClean="0"/>
              <a:t>. Однако вот что интересно: м</a:t>
            </a:r>
            <a:r>
              <a:rPr lang="ru-RU" baseline="30000" dirty="0" smtClean="0"/>
              <a:t>2</a:t>
            </a:r>
            <a:r>
              <a:rPr lang="ru-RU" dirty="0" smtClean="0"/>
              <a:t> имеет смысл,</a:t>
            </a:r>
          </a:p>
          <a:p>
            <a:pPr>
              <a:buNone/>
            </a:pPr>
            <a:r>
              <a:rPr lang="ru-RU" dirty="0" smtClean="0"/>
              <a:t>    а коп</a:t>
            </a:r>
            <a:r>
              <a:rPr lang="ru-RU" baseline="30000" dirty="0" smtClean="0"/>
              <a:t>2</a:t>
            </a:r>
            <a:r>
              <a:rPr lang="ru-RU" dirty="0" smtClean="0"/>
              <a:t> - не имеет.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774720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Подведение итогов мастер-класса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                СИНКВЕЙН</a:t>
            </a:r>
          </a:p>
          <a:p>
            <a:pPr>
              <a:buNone/>
            </a:pPr>
            <a:r>
              <a:rPr lang="ru-RU" dirty="0" smtClean="0"/>
              <a:t>(составить стихотворение из пяти строк</a:t>
            </a:r>
          </a:p>
          <a:p>
            <a:pPr>
              <a:buNone/>
            </a:pPr>
            <a:r>
              <a:rPr lang="ru-RU" dirty="0" smtClean="0"/>
              <a:t>на выражение)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dirty="0" smtClean="0"/>
              <a:t>ФУНКЦИОНАЛЬНАЯ ГРАМОТНОСТЬ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00108"/>
            <a:ext cx="8229600" cy="71438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>Функциональная грамотность</a:t>
            </a:r>
            <a:br>
              <a:rPr lang="ru-RU" b="1" i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pPr>
              <a:buNone/>
            </a:pPr>
            <a:r>
              <a:rPr lang="ru-RU" sz="2800" b="1" i="1" dirty="0" smtClean="0"/>
              <a:t>     </a:t>
            </a:r>
            <a:r>
              <a:rPr lang="ru-RU" sz="2400" b="1" i="1" dirty="0" smtClean="0"/>
              <a:t> читательская , математическая,      глобальная,</a:t>
            </a:r>
          </a:p>
          <a:p>
            <a:pPr>
              <a:buNone/>
            </a:pPr>
            <a:r>
              <a:rPr lang="ru-RU" sz="2400" b="1" i="1" dirty="0" smtClean="0"/>
              <a:t>  </a:t>
            </a:r>
            <a:r>
              <a:rPr lang="ru-RU" sz="2400" b="1" i="1" dirty="0" err="1" smtClean="0"/>
              <a:t>естественно-научная</a:t>
            </a:r>
            <a:r>
              <a:rPr lang="ru-RU" sz="2400" b="1" i="1" dirty="0" smtClean="0"/>
              <a:t>, финансовая, </a:t>
            </a:r>
            <a:r>
              <a:rPr lang="ru-RU" sz="2400" b="1" i="1" dirty="0" err="1" smtClean="0"/>
              <a:t>креативная</a:t>
            </a:r>
            <a:r>
              <a:rPr lang="ru-RU" sz="2400" b="1" i="1" dirty="0" smtClean="0"/>
              <a:t>,</a:t>
            </a:r>
          </a:p>
          <a:p>
            <a:pPr>
              <a:buNone/>
            </a:pPr>
            <a:r>
              <a:rPr lang="ru-RU" sz="2400" b="1" i="1" dirty="0" smtClean="0"/>
              <a:t> </a:t>
            </a:r>
          </a:p>
          <a:p>
            <a:pPr>
              <a:buNone/>
            </a:pPr>
            <a:r>
              <a:rPr lang="ru-RU" sz="2400" b="1" i="1" dirty="0" smtClean="0"/>
              <a:t>              обучаем, формируем, развиваем,</a:t>
            </a:r>
          </a:p>
          <a:p>
            <a:pPr>
              <a:buNone/>
            </a:pPr>
            <a:endParaRPr lang="ru-RU" sz="2400" b="1" i="1" dirty="0" smtClean="0"/>
          </a:p>
          <a:p>
            <a:pPr>
              <a:buNone/>
            </a:pPr>
            <a:r>
              <a:rPr lang="ru-RU" sz="2400" b="1" i="1" dirty="0" smtClean="0"/>
              <a:t>                         учимся для жизни,</a:t>
            </a:r>
          </a:p>
          <a:p>
            <a:pPr>
              <a:buNone/>
            </a:pPr>
            <a:r>
              <a:rPr lang="ru-RU" sz="2400" b="1" i="1" dirty="0" smtClean="0"/>
              <a:t> </a:t>
            </a:r>
          </a:p>
          <a:p>
            <a:pPr>
              <a:buNone/>
            </a:pPr>
            <a:r>
              <a:rPr lang="ru-RU" sz="2400" b="1" i="1" dirty="0" smtClean="0"/>
              <a:t>                                      знания.</a:t>
            </a:r>
            <a:endParaRPr lang="ru-RU" sz="2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997565"/>
            <a:ext cx="86404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>
                <a:latin typeface="Times New Roman" pitchFamily="18" charset="0"/>
                <a:cs typeface="Arial" pitchFamily="34" charset="0"/>
              </a:rPr>
              <a:t>   </a:t>
            </a:r>
            <a:endParaRPr kumimoji="0" lang="ru-RU" sz="240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214414" y="2143116"/>
            <a:ext cx="678661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Благодарю за внимание ,</a:t>
            </a:r>
          </a:p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желаю творческих успехов!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621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6165304"/>
            <a:ext cx="65527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atin typeface="Times New Roman" pitchFamily="18" charset="0"/>
                <a:cs typeface="Arial" pitchFamily="34" charset="0"/>
              </a:rPr>
              <a:t>На момент создания шаблона все ссылки являются активными</a:t>
            </a:r>
            <a:r>
              <a:rPr lang="ru-RU" sz="1600" dirty="0" smtClean="0">
                <a:latin typeface="Times New Roman" pitchFamily="18" charset="0"/>
                <a:cs typeface="Arial" pitchFamily="34" charset="0"/>
              </a:rPr>
              <a:t>! </a:t>
            </a:r>
            <a:endParaRPr lang="ru-RU" sz="1600" dirty="0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1540" y="450245"/>
            <a:ext cx="8280920" cy="4632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3600" dirty="0" smtClean="0">
              <a:ln w="1905"/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3600" dirty="0" smtClean="0">
              <a:ln w="1905"/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3600" dirty="0" smtClean="0">
              <a:ln w="1905"/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3600" dirty="0" smtClean="0">
              <a:ln w="1905"/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300" i="1" dirty="0" smtClean="0">
              <a:solidFill>
                <a:srgbClr val="943294"/>
              </a:solidFill>
            </a:endParaRPr>
          </a:p>
          <a:p>
            <a:pPr algn="ctr"/>
            <a:endParaRPr lang="ru-RU" sz="800" i="1" dirty="0" smtClean="0"/>
          </a:p>
          <a:p>
            <a:r>
              <a:rPr lang="ru-RU" sz="2000" b="1" i="1" dirty="0" smtClean="0"/>
              <a:t>Фон сделан на основе изображения в программе </a:t>
            </a:r>
            <a:r>
              <a:rPr lang="en-US" sz="2000" b="1" i="1" dirty="0"/>
              <a:t>Adobe </a:t>
            </a:r>
            <a:r>
              <a:rPr lang="en-US" sz="2000" b="1" i="1" dirty="0" smtClean="0"/>
              <a:t>Photoshop</a:t>
            </a:r>
            <a:r>
              <a:rPr lang="ru-RU" sz="2000" b="1" i="1" dirty="0" smtClean="0"/>
              <a:t>:  </a:t>
            </a:r>
            <a:r>
              <a:rPr lang="ru-RU" sz="2000" i="1" dirty="0" smtClean="0"/>
              <a:t> </a:t>
            </a:r>
          </a:p>
          <a:p>
            <a:r>
              <a:rPr lang="en-US" sz="2000" i="1" dirty="0">
                <a:hlinkClick r:id="rId2"/>
              </a:rPr>
              <a:t>http://</a:t>
            </a:r>
            <a:r>
              <a:rPr lang="en-US" sz="2000" i="1" dirty="0" smtClean="0">
                <a:hlinkClick r:id="rId2"/>
              </a:rPr>
              <a:t>www.tagmetrics.de/fileadmin/04_images/01_core/01_background/background.png</a:t>
            </a:r>
            <a:r>
              <a:rPr lang="ru-RU" sz="2000" i="1" dirty="0" smtClean="0"/>
              <a:t> </a:t>
            </a:r>
          </a:p>
          <a:p>
            <a:r>
              <a:rPr lang="ru-RU" sz="2000" b="1" i="1" dirty="0" smtClean="0"/>
              <a:t>Земной шар, компьютер:  </a:t>
            </a:r>
          </a:p>
          <a:p>
            <a:r>
              <a:rPr lang="en-US" sz="2000" i="1" dirty="0">
                <a:hlinkClick r:id="rId3"/>
              </a:rPr>
              <a:t>http://</a:t>
            </a:r>
            <a:r>
              <a:rPr lang="en-US" sz="2000" i="1" dirty="0" smtClean="0">
                <a:hlinkClick r:id="rId3"/>
              </a:rPr>
              <a:t>vsc-vrn.ru/service/img/platinum.png</a:t>
            </a:r>
            <a:r>
              <a:rPr lang="ru-RU" sz="2000" i="1" dirty="0" smtClean="0"/>
              <a:t> </a:t>
            </a:r>
          </a:p>
          <a:p>
            <a:endParaRPr lang="ru-RU" sz="2000" b="1" i="1" dirty="0" smtClean="0"/>
          </a:p>
          <a:p>
            <a:r>
              <a:rPr lang="ru-RU" sz="2000" b="1" i="1" dirty="0"/>
              <a:t>Р</a:t>
            </a:r>
            <a:r>
              <a:rPr lang="ru-RU" sz="2000" b="1" i="1" dirty="0" smtClean="0"/>
              <a:t>амочка сделана средствами программы </a:t>
            </a:r>
            <a:r>
              <a:rPr lang="en-US" sz="2000" b="1" i="1" dirty="0" smtClean="0"/>
              <a:t>PowerPoint</a:t>
            </a:r>
            <a:r>
              <a:rPr lang="ru-RU" sz="2000" b="1" i="1" dirty="0" smtClean="0"/>
              <a:t>.</a:t>
            </a:r>
            <a:endParaRPr lang="ru-RU" i="1" dirty="0" smtClean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785786" y="571480"/>
            <a:ext cx="8358214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   ЛИТЕРАТУРА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 Методические пособия 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Босовой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А.Ю.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Сборник учебно-методических разработок учителей информатики г. Новосибирска и Новосибирской области по формированию функциональной грамотности обучающихся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5" name="Рисунок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1714488"/>
            <a:ext cx="7572428" cy="1143008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1428750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9719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Мотивация</a:t>
            </a:r>
            <a:r>
              <a:rPr lang="en-US" dirty="0" smtClean="0"/>
              <a:t> </a:t>
            </a:r>
            <a:r>
              <a:rPr lang="ru-RU" dirty="0" smtClean="0"/>
              <a:t>учения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180975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</a:t>
            </a:r>
          </a:p>
          <a:p>
            <a:pPr marL="0" lvl="0" indent="180975" fontAlgn="base">
              <a:spcBef>
                <a:spcPct val="0"/>
              </a:spcBef>
              <a:spcAft>
                <a:spcPct val="0"/>
              </a:spcAft>
              <a:buNone/>
            </a:pPr>
            <a:endParaRPr lang="ru-RU" b="1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180975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ПРИТЧА</a:t>
            </a:r>
          </a:p>
          <a:p>
            <a:pPr marL="0" lvl="0" indent="180975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«Чайная церемония»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43174" y="571480"/>
            <a:ext cx="55721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/>
              <a:t>«Для жизни, а не для школы мы учимся» </a:t>
            </a:r>
          </a:p>
          <a:p>
            <a:r>
              <a:rPr lang="ru-RU" sz="2400" i="1" dirty="0" smtClean="0"/>
              <a:t>                               Ян </a:t>
            </a:r>
            <a:r>
              <a:rPr lang="ru-RU" sz="2400" i="1" dirty="0" err="1" smtClean="0"/>
              <a:t>Аммос</a:t>
            </a:r>
            <a:r>
              <a:rPr lang="ru-RU" sz="2400" i="1" dirty="0" smtClean="0"/>
              <a:t>  Каменский</a:t>
            </a:r>
            <a:endParaRPr lang="ru-RU" sz="2400" i="1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714348" y="1071546"/>
            <a:ext cx="81439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мастер-класс на тему:</a:t>
            </a:r>
            <a:r>
              <a:rPr kumimoji="0" lang="ru-RU" sz="3200" b="0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1" u="none" strike="noStrike" cap="none" normalizeH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</a:t>
            </a:r>
            <a:r>
              <a:rPr kumimoji="0" lang="ru-RU" sz="3200" b="0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Методы и приемы развития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функциональной грамотности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на уроках математики и информатики»</a:t>
            </a:r>
            <a:endParaRPr kumimoji="0" lang="ru-RU" sz="3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Актуализация знаний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ВОПРОСЫ:</a:t>
            </a:r>
          </a:p>
          <a:p>
            <a:pPr>
              <a:buNone/>
            </a:pPr>
            <a:r>
              <a:rPr lang="ru-RU" dirty="0" smtClean="0"/>
              <a:t>1) </a:t>
            </a:r>
            <a:r>
              <a:rPr lang="ru-RU" i="1" u="sng" dirty="0" smtClean="0"/>
              <a:t>Когда впервые появился термин «функциональная грамотность?»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dirty="0" smtClean="0"/>
          </a:p>
          <a:p>
            <a:pPr>
              <a:buNone/>
            </a:pPr>
            <a:r>
              <a:rPr lang="ru-RU" dirty="0" smtClean="0"/>
              <a:t>2)</a:t>
            </a:r>
            <a:r>
              <a:rPr lang="ru-RU" i="1" u="sng" dirty="0" smtClean="0"/>
              <a:t> Почему в таком случае сегодня, когда безграмотность осталась в далёком прошлом, мы вновь заговорили о функциональной грамотности?</a:t>
            </a:r>
            <a:br>
              <a:rPr lang="ru-RU" i="1" u="sng" dirty="0" smtClean="0"/>
            </a:br>
            <a:endParaRPr lang="ru-RU" dirty="0" smtClean="0"/>
          </a:p>
          <a:p>
            <a:pPr>
              <a:buNone/>
            </a:pPr>
            <a:r>
              <a:rPr lang="ru-RU" dirty="0" smtClean="0"/>
              <a:t>3)</a:t>
            </a:r>
            <a:r>
              <a:rPr lang="ru-RU" i="1" u="sng" dirty="0" smtClean="0"/>
              <a:t> Какой предмет отвечает за формирование функциональной грамотности?</a:t>
            </a: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4)</a:t>
            </a:r>
            <a:r>
              <a:rPr lang="ru-RU" i="1" u="sng" dirty="0" smtClean="0"/>
              <a:t> Чем отличаются задания для оценки функциональной грамотности от традиционных, позволяющих оценить знание предмета?</a:t>
            </a:r>
            <a:br>
              <a:rPr lang="ru-RU" i="1" u="sng" dirty="0" smtClean="0"/>
            </a:br>
            <a:endParaRPr lang="ru-RU" dirty="0" smtClean="0"/>
          </a:p>
          <a:p>
            <a:pPr>
              <a:buNone/>
            </a:pPr>
            <a:r>
              <a:rPr lang="ru-RU" dirty="0" smtClean="0"/>
              <a:t>5)</a:t>
            </a:r>
            <a:r>
              <a:rPr lang="ru-RU" i="1" u="sng" dirty="0" smtClean="0"/>
              <a:t> Чтобы оценить уровень функциональной грамотности своих учеников, можно ли предлагать учащимся нетипичные задания, в которых предлагается рассмотреть некоторые проблемы из реальной жизни?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Постановка педагогической проблемы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Формирование функциональной грамотности - это непростой процесс, который требует от учителя использования современных форм и методов обучения. В ходе сегодняшнего мастер-класса мы попробуем показать несколько приемов работы на уроках математики и информатики, которые способствуют формированию именно функциональной грамотности.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картина\пробле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8453612" cy="61436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картина\задач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1571612"/>
            <a:ext cx="8572500" cy="494825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14348" y="714356"/>
            <a:ext cx="8429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   ПРИЕМ «Работа с условием задачи»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картина\дееловая игр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285860"/>
            <a:ext cx="7429551" cy="478634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57158" y="500042"/>
            <a:ext cx="8001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                 ПРИЕМ  «Деловая игра»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0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D3B05"/>
      </a:hlink>
      <a:folHlink>
        <a:srgbClr val="D99694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515</Words>
  <Application>Microsoft Office PowerPoint</Application>
  <PresentationFormat>Экран (4:3)</PresentationFormat>
  <Paragraphs>111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Слайд 1</vt:lpstr>
      <vt:lpstr>Цель и задачи </vt:lpstr>
      <vt:lpstr>Мотивация учения</vt:lpstr>
      <vt:lpstr>Слайд 4</vt:lpstr>
      <vt:lpstr>Актуализация знаний</vt:lpstr>
      <vt:lpstr>Постановка педагогической проблемы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Практическая демонстрация приемов</vt:lpstr>
      <vt:lpstr>Математика 5 класс</vt:lpstr>
      <vt:lpstr>Информатика 7 класс</vt:lpstr>
      <vt:lpstr>Информатика 8 класс</vt:lpstr>
      <vt:lpstr> Работа с условием задачи</vt:lpstr>
      <vt:lpstr>Найди ошибку</vt:lpstr>
      <vt:lpstr>Подведение итогов мастер-класса </vt:lpstr>
      <vt:lpstr> Функциональная грамотность </vt:lpstr>
      <vt:lpstr>Слайд 28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Ранько Елена</dc:creator>
  <cp:lastModifiedBy>ADMK</cp:lastModifiedBy>
  <cp:revision>30</cp:revision>
  <dcterms:created xsi:type="dcterms:W3CDTF">2018-03-09T15:08:22Z</dcterms:created>
  <dcterms:modified xsi:type="dcterms:W3CDTF">2023-12-13T13:47:04Z</dcterms:modified>
</cp:coreProperties>
</file>